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80" r:id="rId5"/>
    <p:sldId id="260" r:id="rId6"/>
    <p:sldId id="261" r:id="rId7"/>
    <p:sldId id="272" r:id="rId8"/>
    <p:sldId id="262" r:id="rId9"/>
    <p:sldId id="263" r:id="rId10"/>
    <p:sldId id="264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59" r:id="rId19"/>
  </p:sldIdLst>
  <p:sldSz cx="12192000" cy="6858000"/>
  <p:notesSz cx="6858000" cy="9144000"/>
  <p:embeddedFontLst>
    <p:embeddedFont>
      <p:font typeface="Libre Baskerville" panose="0200000000000000000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8" autoAdjust="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9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9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9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9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9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9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9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9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9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3078866" y="4178461"/>
            <a:ext cx="599568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IN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</a:t>
            </a:r>
            <a:endParaRPr lang="en-IN" sz="3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IN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 SYSTEM</a:t>
            </a:r>
            <a:endParaRPr lang="en-IN" sz="2800" b="1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592"/>
            <a:ext cx="12192000" cy="2210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4568"/>
            <a:ext cx="12192000" cy="5388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4568"/>
            <a:ext cx="12192000" cy="5388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353" y="715651"/>
            <a:ext cx="11007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3. Retrieve the names of all borrowers who do not have any books checked out.</a:t>
            </a:r>
            <a:endParaRPr lang="en-I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195" r="-120"/>
          <a:stretch>
            <a:fillRect/>
          </a:stretch>
        </p:blipFill>
        <p:spPr>
          <a:xfrm>
            <a:off x="752353" y="1448937"/>
            <a:ext cx="8419435" cy="1005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65474"/>
            <a:ext cx="4239908" cy="1399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097" y="3489411"/>
            <a:ext cx="3665857" cy="2055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6056" y="671331"/>
            <a:ext cx="1105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4. For each book that is loaned out from the "Sharpstown" branch and whose </a:t>
            </a:r>
            <a:r>
              <a:rPr lang="en-US" sz="2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DueDate</a:t>
            </a: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is 2/3/18, retrieve the book title, the borrower's name, and the borrower's address.</a:t>
            </a:r>
            <a:endParaRPr lang="en-I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075" r="-99"/>
          <a:stretch>
            <a:fillRect/>
          </a:stretch>
        </p:blipFill>
        <p:spPr>
          <a:xfrm>
            <a:off x="703980" y="1572035"/>
            <a:ext cx="10084593" cy="2400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368" y="4225399"/>
            <a:ext cx="7547797" cy="1732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92" y="4225399"/>
            <a:ext cx="1748498" cy="1650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6056" y="636607"/>
            <a:ext cx="1105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5. For each library branch, retrieve the branch name and the total number of books loaned out from that branch.</a:t>
            </a:r>
            <a:endParaRPr lang="en-I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034" r="-107"/>
          <a:stretch>
            <a:fillRect/>
          </a:stretch>
        </p:blipFill>
        <p:spPr>
          <a:xfrm>
            <a:off x="701254" y="1488441"/>
            <a:ext cx="9312359" cy="1729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897" y="3858465"/>
            <a:ext cx="5756950" cy="1808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17" y="3775689"/>
            <a:ext cx="3880524" cy="2173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458" y="717629"/>
            <a:ext cx="1114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6. Retrieve the names, addresses, and number of books checked out for all borrowers who have more than five books checked out.</a:t>
            </a:r>
            <a:endParaRPr lang="en-I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291" t="2545" b="-481"/>
          <a:stretch>
            <a:fillRect/>
          </a:stretch>
        </p:blipFill>
        <p:spPr>
          <a:xfrm>
            <a:off x="614315" y="1565995"/>
            <a:ext cx="10094907" cy="2074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19" y="3987579"/>
            <a:ext cx="7619746" cy="1798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05" y="3987579"/>
            <a:ext cx="1284789" cy="200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0781" y="763929"/>
            <a:ext cx="11019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7. For each book authored by "Stephen King", retrieve the title and the number of copies owned by the library branch whose name is "Central".</a:t>
            </a:r>
            <a:endParaRPr lang="en-I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682" r="105" b="10603"/>
          <a:stretch>
            <a:fillRect/>
          </a:stretch>
        </p:blipFill>
        <p:spPr>
          <a:xfrm>
            <a:off x="741423" y="1711430"/>
            <a:ext cx="9482257" cy="2366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32048"/>
            <a:ext cx="5293075" cy="1432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54" y="4303844"/>
            <a:ext cx="2811804" cy="1904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3667" y="519446"/>
            <a:ext cx="45934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7200" b="1" dirty="0">
                <a:latin typeface="Times New Roman" panose="02020503050405090304"/>
                <a:cs typeface="Times New Roman" panose="02020503050405090304"/>
              </a:rPr>
              <a:t>Conclusion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" y="1521460"/>
            <a:ext cx="10502899" cy="43073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90204"/>
              <a:buChar char="•"/>
            </a:pPr>
            <a:r>
              <a:rPr lang="en-US" sz="2000" dirty="0">
                <a:ea typeface="+mn-lt"/>
                <a:cs typeface="+mn-lt"/>
              </a:rPr>
              <a:t>The Library Management System makes it easier to manage books, borrowers, and branches in a structured way. </a:t>
            </a:r>
            <a:endParaRPr lang="en-US" sz="2000">
              <a:cs typeface="Times New Roman" panose="02020503050405090304"/>
            </a:endParaRPr>
          </a:p>
          <a:p>
            <a:pPr marL="285750" indent="-285750">
              <a:lnSpc>
                <a:spcPct val="200000"/>
              </a:lnSpc>
              <a:buFont typeface="Arial" panose="020B0604020202090204"/>
              <a:buChar char="•"/>
            </a:pPr>
            <a:r>
              <a:rPr lang="en-US" sz="2000" dirty="0">
                <a:ea typeface="+mn-lt"/>
                <a:cs typeface="+mn-lt"/>
              </a:rPr>
              <a:t>It reduces manual work and improves accuracy in tracking loans, copies, and user details.</a:t>
            </a:r>
            <a:endParaRPr lang="en-US" sz="2000">
              <a:cs typeface="Times New Roman" panose="02020503050405090304"/>
            </a:endParaRPr>
          </a:p>
          <a:p>
            <a:pPr marL="285750" indent="-285750">
              <a:lnSpc>
                <a:spcPct val="200000"/>
              </a:lnSpc>
              <a:buFont typeface="Arial" panose="020B0604020202090204"/>
              <a:buChar char="•"/>
            </a:pPr>
            <a:r>
              <a:rPr lang="en-US" sz="2000" dirty="0">
                <a:ea typeface="+mn-lt"/>
                <a:cs typeface="+mn-lt"/>
              </a:rPr>
              <a:t>By linking books to authors and publishers, the system keeps all records organized and searchable.</a:t>
            </a:r>
            <a:endParaRPr lang="en-US" sz="2000">
              <a:cs typeface="Times New Roman" panose="02020503050405090304"/>
            </a:endParaRPr>
          </a:p>
          <a:p>
            <a:pPr marL="285750" indent="-285750">
              <a:lnSpc>
                <a:spcPct val="200000"/>
              </a:lnSpc>
              <a:buFont typeface="Arial" panose="020B0604020202090204"/>
              <a:buChar char="•"/>
            </a:pPr>
            <a:r>
              <a:rPr lang="en-US" sz="2000" dirty="0">
                <a:ea typeface="+mn-lt"/>
                <a:cs typeface="+mn-lt"/>
              </a:rPr>
              <a:t>Each branch can operate independently while still being part of a connected system.</a:t>
            </a:r>
            <a:endParaRPr lang="en-US" sz="2000">
              <a:cs typeface="Times New Roman" panose="02020503050405090304"/>
            </a:endParaRPr>
          </a:p>
          <a:p>
            <a:pPr marL="285750" indent="-285750">
              <a:lnSpc>
                <a:spcPct val="200000"/>
              </a:lnSpc>
              <a:buFont typeface="Arial" panose="020B0604020202090204"/>
              <a:buChar char="•"/>
            </a:pPr>
            <a:r>
              <a:rPr lang="en-US" sz="2000" dirty="0">
                <a:ea typeface="+mn-lt"/>
                <a:cs typeface="+mn-lt"/>
              </a:rPr>
              <a:t>Borrowers benefit from faster service and better access to books across branches.</a:t>
            </a:r>
            <a:endParaRPr lang="en-US" sz="2000">
              <a:cs typeface="Times New Roman" panose="02020503050405090304"/>
            </a:endParaRPr>
          </a:p>
          <a:p>
            <a:pPr marL="285750" indent="-285750">
              <a:lnSpc>
                <a:spcPct val="200000"/>
              </a:lnSpc>
              <a:buFont typeface="Arial" panose="020B0604020202090204"/>
              <a:buChar char="•"/>
            </a:pPr>
            <a:r>
              <a:rPr lang="en-US" sz="2000" dirty="0">
                <a:ea typeface="+mn-lt"/>
                <a:cs typeface="+mn-lt"/>
              </a:rPr>
              <a:t>Overall, this project helps libraries run more smoothly and serve readers more effectively.</a:t>
            </a:r>
            <a:endParaRPr lang="en-US" sz="2000">
              <a:cs typeface="Times New Roman" panose="0202050305040509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346200" y="2659559"/>
            <a:ext cx="4140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 panose="02000000000000000000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THANK YOU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101" y="3889094"/>
            <a:ext cx="239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5423" y="4433105"/>
            <a:ext cx="47300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K. Uday Kumar</a:t>
            </a:r>
            <a:endParaRPr lang="en-IN" sz="2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1"/>
          <p:cNvSpPr txBox="1"/>
          <p:nvPr/>
        </p:nvSpPr>
        <p:spPr>
          <a:xfrm>
            <a:off x="2384385" y="2476982"/>
            <a:ext cx="7606281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lang="en-IN" sz="6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IN" sz="6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lang="en-IN" sz="6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IN" sz="6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5400" b="1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4385" y="1639471"/>
            <a:ext cx="7766209" cy="1789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7251" y="1467357"/>
            <a:ext cx="10864781" cy="43073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In the Library Management system each book is linked to its publisher and author, making it easy to track sources.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Library branches manage their own book copies and lending records independently.</a:t>
            </a:r>
            <a:endParaRPr lang="en-US" sz="2000" dirty="0">
              <a:latin typeface="Times New Roman" panose="02020503050405090304"/>
              <a:cs typeface="Times New Roman" panose="02020503050405090304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Borrowers can borrow books from any branch, and their loan details are recorded.</a:t>
            </a:r>
            <a:endParaRPr lang="en-US" sz="2000" dirty="0">
              <a:latin typeface="Times New Roman" panose="02020503050405090304"/>
              <a:cs typeface="Times New Roman" panose="02020503050405090304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The system keeps track of how many copies of each book are available at each branch.</a:t>
            </a:r>
            <a:endParaRPr lang="en-US" sz="2000" dirty="0">
              <a:latin typeface="Times New Roman" panose="02020503050405090304"/>
              <a:cs typeface="Times New Roman" panose="02020503050405090304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All data books, authors, publishers, branches, and borrowers is connected and easy to manage.</a:t>
            </a:r>
            <a:endParaRPr lang="en-US" sz="2000" dirty="0">
              <a:latin typeface="Times New Roman" panose="02020503050405090304"/>
              <a:cs typeface="Times New Roman" panose="02020503050405090304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This project is about building a digital library management system using a relational database.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8447" y="374992"/>
            <a:ext cx="515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Introduction</a:t>
            </a:r>
            <a:endParaRPr lang="en-IN" sz="72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9680" y="-121920"/>
            <a:ext cx="1662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Tables</a:t>
            </a:r>
            <a:endParaRPr lang="en-IN" sz="40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1840" y="762037"/>
            <a:ext cx="20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Publisher</a:t>
            </a:r>
            <a:endParaRPr lang="en-I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4321" y="762038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Books</a:t>
            </a:r>
            <a:endParaRPr lang="en-I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53920" y="2778760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Book Loans</a:t>
            </a:r>
            <a:endParaRPr lang="en-I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0880" y="2774851"/>
            <a:ext cx="341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Library Branches</a:t>
            </a:r>
            <a:endParaRPr lang="en-I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3" name="Picture 2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1410112"/>
            <a:ext cx="4680892" cy="97096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928" y="1409877"/>
            <a:ext cx="5274147" cy="97143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10" y="3520487"/>
            <a:ext cx="5289809" cy="95946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8" y="3494405"/>
            <a:ext cx="5178425" cy="180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4257" y="2932277"/>
            <a:ext cx="2265009" cy="22650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78056" y="-102631"/>
            <a:ext cx="2352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Tables</a:t>
            </a:r>
            <a:endParaRPr lang="en-IN" sz="40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1040" y="868821"/>
            <a:ext cx="281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Book Authors</a:t>
            </a:r>
            <a:endParaRPr lang="en-I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03209" y="736741"/>
            <a:ext cx="255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Book Copies</a:t>
            </a:r>
            <a:endParaRPr lang="en-I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7760" y="3260075"/>
            <a:ext cx="337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Book Borrowers</a:t>
            </a:r>
            <a:endParaRPr lang="en-IN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3" name="Picture 2" descr="A screenshot of a computer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8" y="1701165"/>
            <a:ext cx="5440116" cy="90701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65" y="1482901"/>
            <a:ext cx="5065419" cy="1333383"/>
          </a:xfrm>
          <a:prstGeom prst="rect">
            <a:avLst/>
          </a:prstGeom>
        </p:spPr>
      </p:pic>
      <p:pic>
        <p:nvPicPr>
          <p:cNvPr id="8" name="Picture 7" descr="A screenshot of a comput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801" y="4067991"/>
            <a:ext cx="5463540" cy="147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6897" y="694355"/>
            <a:ext cx="7534879" cy="54410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7201" y="-81280"/>
            <a:ext cx="458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ER Diagram</a:t>
            </a:r>
            <a:endParaRPr lang="en-IN" sz="36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4547" y="509286"/>
            <a:ext cx="8860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Problem Statement</a:t>
            </a:r>
            <a:endParaRPr lang="en-IN" sz="72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2825" y="1655180"/>
            <a:ext cx="10535640" cy="43073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Libraries often struggle with managing large volumes of books and borrower records manually.</a:t>
            </a:r>
            <a:endParaRPr lang="en-US" dirty="0">
              <a:cs typeface="Times New Roman" panose="02020503050405090304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Tracking which book belongs to which branch can be confusing without a proper system.</a:t>
            </a:r>
            <a:endParaRPr lang="en-US" sz="2000" dirty="0">
              <a:latin typeface="Times New Roman" panose="02020503050405090304"/>
              <a:cs typeface="Times New Roman" panose="02020503050405090304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Borrower details and loan history are hard to maintain without a digital solution.</a:t>
            </a:r>
            <a:endParaRPr lang="en-US" sz="2000" dirty="0">
              <a:latin typeface="Times New Roman" panose="02020503050405090304"/>
              <a:cs typeface="Times New Roman" panose="02020503050405090304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There’s no easy way to know how many copies of a book are available at each branch.</a:t>
            </a:r>
            <a:endParaRPr lang="en-US" sz="2000" dirty="0">
              <a:latin typeface="Times New Roman" panose="02020503050405090304"/>
              <a:cs typeface="Times New Roman" panose="02020503050405090304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Publishers and authors are not always linked clearly to the books they provide.</a:t>
            </a:r>
            <a:endParaRPr lang="en-US" sz="2000" dirty="0">
              <a:latin typeface="Times New Roman" panose="02020503050405090304"/>
              <a:cs typeface="Times New Roman" panose="02020503050405090304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/>
                <a:cs typeface="Times New Roman" panose="02020503050405090304"/>
              </a:rPr>
              <a:t>Manual systems can lead to errors, delays, and lost information.</a:t>
            </a:r>
            <a:endParaRPr lang="en-US" sz="2000" dirty="0">
              <a:latin typeface="Times New Roman" panose="02020503050405090304"/>
              <a:cs typeface="Times New Roman" panose="02020503050405090304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 well-designed database can solve these issues by making everything organized and searchable.</a:t>
            </a:r>
            <a:endParaRPr lang="en-I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7050" y="3453054"/>
            <a:ext cx="2795769" cy="2690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3377" y="671331"/>
            <a:ext cx="10926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1. How many copies of the book titled "The Lost Tribe" are owned by the library branch whose name is "Sharpstown"?</a:t>
            </a:r>
            <a:endParaRPr lang="en-I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1217" t="-3145" r="101" b="-1269"/>
          <a:stretch>
            <a:fillRect/>
          </a:stretch>
        </p:blipFill>
        <p:spPr>
          <a:xfrm>
            <a:off x="829491" y="1671352"/>
            <a:ext cx="9150971" cy="169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66" y="3848077"/>
            <a:ext cx="4771043" cy="1452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433" y="3768014"/>
            <a:ext cx="3720786" cy="2085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601884" y="729205"/>
            <a:ext cx="1115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2. How many copies of the book titled "The Lost Tribe" are owned by each library branch?</a:t>
            </a:r>
            <a:endParaRPr lang="en-IN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1985" r="104"/>
          <a:stretch>
            <a:fillRect/>
          </a:stretch>
        </p:blipFill>
        <p:spPr>
          <a:xfrm>
            <a:off x="690579" y="1495214"/>
            <a:ext cx="9540789" cy="1676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94" y="3768014"/>
            <a:ext cx="5841168" cy="1867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2701</Words>
  <Application>WPS Presentation</Application>
  <PresentationFormat>Widescreen</PresentationFormat>
  <Paragraphs>72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Arial</vt:lpstr>
      <vt:lpstr>Calibri</vt:lpstr>
      <vt:lpstr>Helvetica Neue</vt:lpstr>
      <vt:lpstr>Times New Roman</vt:lpstr>
      <vt:lpstr>Times New Roman</vt:lpstr>
      <vt:lpstr>Libre Baskerville</vt:lpstr>
      <vt:lpstr>Microsoft YaHei</vt:lpstr>
      <vt:lpstr>汉仪旗黑</vt:lpstr>
      <vt:lpstr>Arial Unicode MS</vt:lpstr>
      <vt:lpstr>Organic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Ram Aduri</dc:creator>
  <cp:lastModifiedBy>udaykeetha</cp:lastModifiedBy>
  <cp:revision>115</cp:revision>
  <dcterms:created xsi:type="dcterms:W3CDTF">2026-02-04T11:27:15Z</dcterms:created>
  <dcterms:modified xsi:type="dcterms:W3CDTF">2026-02-04T11:27:15Z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34759E0FE703FA8E0C2B8369EF85D366_42</vt:lpwstr>
  </property>
  <property fmtid="{D5CDD505-2E9C-101B-9397-08002B2CF9AE}" pid="3" name="KSOProductBuildVer">
    <vt:lpwstr>1033-12.1.23153.23153</vt:lpwstr>
  </property>
</Properties>
</file>